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0" r:id="rId6"/>
    <p:sldId id="258" r:id="rId7"/>
    <p:sldId id="271" r:id="rId8"/>
    <p:sldId id="262" r:id="rId9"/>
    <p:sldId id="263" r:id="rId10"/>
    <p:sldId id="264" r:id="rId11"/>
    <p:sldId id="266" r:id="rId12"/>
    <p:sldId id="269" r:id="rId13"/>
    <p:sldId id="270" r:id="rId14"/>
    <p:sldId id="26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528CA-A640-4C32-9FD6-CB04A990743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11D89-1529-4F15-A75A-89942E2CA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1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11D89-1529-4F15-A75A-89942E2CA48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10/11/2022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Использование инновационных технологий в преподавании </a:t>
            </a:r>
            <a:br>
              <a:rPr lang="ru-RU" sz="4800" dirty="0" smtClean="0"/>
            </a:br>
            <a:r>
              <a:rPr lang="ru-RU" sz="4800" dirty="0" smtClean="0"/>
              <a:t>родного русского языка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3478" y="4337360"/>
            <a:ext cx="7891272" cy="1916789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Заславец Елена Владимировна, </a:t>
            </a:r>
          </a:p>
          <a:p>
            <a:pPr algn="r"/>
            <a:r>
              <a:rPr lang="ru-RU" dirty="0"/>
              <a:t>у</a:t>
            </a:r>
            <a:r>
              <a:rPr lang="ru-RU" dirty="0" smtClean="0"/>
              <a:t>читель русского языка и литературы </a:t>
            </a:r>
          </a:p>
          <a:p>
            <a:pPr algn="r"/>
            <a:r>
              <a:rPr lang="ru-RU" dirty="0" smtClean="0"/>
              <a:t>МБОУ СОШ №4 с УИОП им. Г. К. Жукова</a:t>
            </a:r>
          </a:p>
          <a:p>
            <a:pPr algn="r"/>
            <a:r>
              <a:rPr lang="ru-RU" dirty="0" err="1"/>
              <a:t>г</a:t>
            </a:r>
            <a:r>
              <a:rPr lang="ru-RU" dirty="0" err="1" smtClean="0"/>
              <a:t>.о</a:t>
            </a:r>
            <a:r>
              <a:rPr lang="ru-RU" dirty="0" smtClean="0"/>
              <a:t>. Краснознаменск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3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9848" y="152400"/>
            <a:ext cx="10058400" cy="84328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словарная работа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2400" y="914400"/>
            <a:ext cx="11734800" cy="5130800"/>
          </a:xfrm>
        </p:spPr>
        <p:txBody>
          <a:bodyPr>
            <a:normAutofit fontScale="77500" lnSpcReduction="20000"/>
          </a:bodyPr>
          <a:lstStyle/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ПИЛЯСТРЫ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ЧЕТЫРЕХГРАННЫЕ ПОЛУКОЛОННЫ ВДЕЛАННЫЕ В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СТЕНУ);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ЗАКОМАРЫ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ПОЛУКРУГЛЫЕ СВОДЫ, КОТОРЫМИ ЗАКАНЧИВАЕТСЯ КАЖДАЯ ИЗ ЧАСТЕЙ 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ФАСАДА);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АРКАТУРНЫЙ ПОЯС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ЦЕПЬ МАЛЕНЬКИХ АРОК НА КОЛОНКАХ,ПРИМЫКАЮЩИХ К СТЕНЕ);</a:t>
            </a:r>
          </a:p>
          <a:p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(РЕЗНОЙ ВХОД В ЦЕРКОВЬ);</a:t>
            </a:r>
          </a:p>
          <a:p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ЗДАНИЯ, ПОДДЕРЖИВАЮЩАЯ КУПОЛ);</a:t>
            </a:r>
          </a:p>
          <a:p>
            <a:pPr marL="0" indent="0">
              <a:buNone/>
            </a:pP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ФРИЗ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ВЕРХНЯЯ ЧАСТЬ СООРУЖЕНИЯ  В ВИДЕ ПОЛОСЫ 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БАЛКОЙ И КАРНИЗОМ, ОБЫЧНО 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УКРАШЕННАЯ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РИСУНКОМ).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												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6045" r="9658" b="1731"/>
          <a:stretch/>
        </p:blipFill>
        <p:spPr>
          <a:xfrm>
            <a:off x="7051040" y="2938780"/>
            <a:ext cx="4399280" cy="2164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5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128" y="392176"/>
            <a:ext cx="10058400" cy="1609344"/>
          </a:xfrm>
        </p:spPr>
        <p:txBody>
          <a:bodyPr/>
          <a:lstStyle/>
          <a:p>
            <a:pPr algn="ctr"/>
            <a:r>
              <a:rPr lang="ru-RU" dirty="0"/>
              <a:t>словарная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720" y="1757680"/>
            <a:ext cx="10955528" cy="4414520"/>
          </a:xfrm>
        </p:spPr>
        <p:txBody>
          <a:bodyPr/>
          <a:lstStyle/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толкование слов и словосочетаний, используемых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тексте </a:t>
            </a:r>
          </a:p>
          <a:p>
            <a:pPr marL="0" lv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Безбрежные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волны времени, мироздание, благородные пропорции,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духмяные</a:t>
            </a:r>
          </a:p>
          <a:p>
            <a:pPr marL="0" lv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травы, лазоревые цветы, всплески светотени, нетленная фата, солнечные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подпалины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опахала, крадется осень, силуэт храма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тексте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слову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3632200"/>
            <a:ext cx="6012000" cy="28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АНАЛИЗ ТЕКСТА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893" y="2121408"/>
            <a:ext cx="11270512" cy="4050792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</a:rPr>
              <a:t>СФОРМУЛИРУЙТЕ ТЕМУ ТЕКСТА.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ОПРЕДЕЛИТЕ СТИЛЬ.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КАКИЕ ТИПЫ РЕЧИ ПРИСУТСТВУЮТ В ТЕКСТЕ?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СКОЛЬКО ЧАСТЕЙ МОЖНО ВЫДЕЛИТЬ В ЭТОМ ТЕКСТЕ?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КАКИЕ ЯЗЫКОВЫЕ И ХУДОЖЕСТВЕННЫЕ СРЕДСТВА ПОДЧЕРКИВАЮТ МЫСЛЬ О ВЕЧНОСТИ ХРАМА?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ПОЧЕМУ АВТОР СРАВНИВАЕТ ХРАМ С ЛЕБЕДЕМ?</a:t>
            </a:r>
          </a:p>
          <a:p>
            <a:r>
              <a:rPr lang="ru-RU" sz="2400" b="1" dirty="0">
                <a:latin typeface="Times New Roman" panose="02020603050405020304" pitchFamily="18" charset="0"/>
              </a:rPr>
              <a:t>КАКИЕ ЭПИТЕТЫ МОЖНО ОТНЕСТИ И К ПТИЦЕ-ЛЕБЕДЮ И К ХРАМУ ПОКРОВА НА НЕРЛИ?</a:t>
            </a:r>
          </a:p>
          <a:p>
            <a:endParaRPr lang="ru-RU" b="1" dirty="0">
              <a:latin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1016"/>
            <a:ext cx="10058400" cy="12192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ПРИМЕРНОГО ПЛАНА ТЕКСТА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125" y="1430216"/>
            <a:ext cx="11605846" cy="5802923"/>
          </a:xfrm>
        </p:spPr>
        <p:txBody>
          <a:bodyPr>
            <a:normAutofit fontScale="25000" lnSpcReduction="20000"/>
          </a:bodyPr>
          <a:lstStyle/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romanU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часть. Вечность храма Покрова на Нерли.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romanU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часть. «Лебедь-храм плывет и плывет среди неоглядных просторов».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слияние храма и окружающей природы.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Созвучие белого камня временам года.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Покрова на Нерли на рассвете,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храма. Смысл названия.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Покров на Нерли летом.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осенью.</a:t>
            </a:r>
          </a:p>
          <a:p>
            <a:pPr marL="812800" indent="-812800">
              <a:lnSpc>
                <a:spcPct val="80000"/>
              </a:lnSpc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а) мысль о бренности бытия и вечности ценностей, которые олицетворяет храм;</a:t>
            </a:r>
          </a:p>
          <a:p>
            <a:pPr marL="812800" indent="-812800">
              <a:lnSpc>
                <a:spcPct val="80000"/>
              </a:lnSpc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б)Покров на Нерли во время дождя.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 startAt="7"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зимой.</a:t>
            </a:r>
          </a:p>
          <a:p>
            <a:pPr marL="812800" indent="-812800">
              <a:lnSpc>
                <a:spcPct val="80000"/>
              </a:lnSpc>
              <a:buNone/>
            </a:pPr>
            <a:r>
              <a:rPr lang="en-US" sz="9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9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Заключительная часть. Храм как символ любви и памяти.</a:t>
            </a:r>
          </a:p>
          <a:p>
            <a:pPr marL="812800" indent="-8128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2800" indent="-812800">
              <a:lnSpc>
                <a:spcPct val="80000"/>
              </a:lnSpc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7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35280"/>
            <a:ext cx="9550400" cy="6004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62951"/>
            <a:ext cx="8424000" cy="404996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909747"/>
              </p:ext>
            </p:extLst>
          </p:nvPr>
        </p:nvGraphicFramePr>
        <p:xfrm>
          <a:off x="792480" y="4534600"/>
          <a:ext cx="10891520" cy="192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45760"/>
                <a:gridCol w="5445760"/>
              </a:tblGrid>
              <a:tr h="159188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 где-то озеро в лесу</a:t>
                      </a:r>
                      <a:b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 трав торжественно застыло.</a:t>
                      </a:r>
                      <a:b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чудом всю себя вместило</a:t>
                      </a:r>
                      <a:b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Небес закатную красу.</a:t>
                      </a:r>
                      <a:b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над протоками - туман,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дым, курится над водою,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между небом и землею</a:t>
                      </a:r>
                    </a:p>
                    <a:p>
                      <a:pPr algn="just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знак примиренья - белый храм.</a:t>
                      </a:r>
                    </a:p>
                    <a:p>
                      <a:pPr algn="just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4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787" y="142240"/>
            <a:ext cx="4852534" cy="638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09600" y="487680"/>
            <a:ext cx="5791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лавное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предназначение учебного предмета «Русский родной язык» – формирование познавательного интереса и уважительного отношения к родному языку, а через него – к родной культуре, к свершениям и традициям своего народа, осознание исторической преемственности поколений, своей ответственности за сохранение культуры народа.</a:t>
            </a:r>
          </a:p>
          <a:p>
            <a:pPr algn="just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вас с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педагогическими технологиями преподавания родного русского языка.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6480" y="660400"/>
            <a:ext cx="10414000" cy="427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развития </a:t>
            </a:r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критического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мышления через чтение и письмо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 представляет собой целостную систему, формирующую навыки работы с информацией; совокупность разнообразных приёмов, направленных на то, чтобы сначала заинтересовать ученика (пробудить в нём исследовательскую, творческую активность), затем предоставить ему условия для осмысления материала и помочь ему обобщить приобретённые знания.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Язык и культура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840" y="1717040"/>
            <a:ext cx="11419840" cy="44551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группа. Исконно русская лексика и ее особенности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группа. Задание по материалам упражнения 1. Прочитайте примеры самых древних слов русского языка, относящихся к пласту индоевропейских. Заполните таблицу в тетради, распределив слова по тематическим группам.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группа.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 материалам упражнения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Прочитайте примеры слов, которые возникли в древнерусском языке. К каким тематическим группам можно отнести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 слова? Какую новую тематическую группу можно выделить ?</a:t>
            </a: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группа.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 материалам упражнения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Проанализируйте морфологический состав слов белка, бельё, снегирь, двадцать, одиннадцать. Подумайте от каких слов они образовались.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школьный этимологический словарь составьте рассказ «История одного слова»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9366"/>
            <a:ext cx="5436000" cy="2613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69367"/>
            <a:ext cx="5472000" cy="2630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749446"/>
            <a:ext cx="5472000" cy="263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749446"/>
            <a:ext cx="5436000" cy="2613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88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62560"/>
            <a:ext cx="10058400" cy="1107440"/>
          </a:xfrm>
        </p:spPr>
        <p:txBody>
          <a:bodyPr/>
          <a:lstStyle/>
          <a:p>
            <a:pPr algn="ctr"/>
            <a:r>
              <a:rPr lang="ru-RU" b="1" dirty="0" smtClean="0"/>
              <a:t>Язык и культура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270000"/>
            <a:ext cx="10058400" cy="4902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 smtClean="0"/>
              <a:t>Исконно русская лексика и её особенности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 smtClean="0"/>
              <a:t>Старославянизмы и их роль в развитии русского литературного языка</a:t>
            </a:r>
            <a:endParaRPr lang="ru-RU" sz="2400" b="1" i="1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 smtClean="0"/>
              <a:t>Исконно </a:t>
            </a:r>
            <a:r>
              <a:rPr lang="ru-RU" sz="2400" b="1" i="1" dirty="0"/>
              <a:t>русские слова общеславянского </a:t>
            </a:r>
            <a:r>
              <a:rPr lang="ru-RU" sz="2400" b="1" i="1" dirty="0" smtClean="0"/>
              <a:t>происхождения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latin typeface="+mj-lt"/>
                <a:cs typeface="Times New Roman" panose="02020603050405020304" pitchFamily="18" charset="0"/>
              </a:rPr>
              <a:t>Собственно </a:t>
            </a:r>
            <a:r>
              <a:rPr lang="ru-RU" sz="2400" b="1" i="1" dirty="0">
                <a:latin typeface="+mj-lt"/>
                <a:cs typeface="Times New Roman" panose="02020603050405020304" pitchFamily="18" charset="0"/>
              </a:rPr>
              <a:t>русские </a:t>
            </a:r>
            <a:r>
              <a:rPr lang="ru-RU" sz="2400" b="1" i="1" dirty="0" smtClean="0">
                <a:latin typeface="+mj-lt"/>
                <a:cs typeface="Times New Roman" panose="02020603050405020304" pitchFamily="18" charset="0"/>
              </a:rPr>
              <a:t>слова: основные </a:t>
            </a:r>
            <a:r>
              <a:rPr lang="ru-RU" sz="2400" b="1" i="1" dirty="0">
                <a:latin typeface="+mj-lt"/>
                <a:cs typeface="Times New Roman" panose="02020603050405020304" pitchFamily="18" charset="0"/>
              </a:rPr>
              <a:t>способы словообразования.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48" y="3522260"/>
            <a:ext cx="6408000" cy="3080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9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24" y="539222"/>
            <a:ext cx="10664224" cy="426478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Гордиться славою своих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предков </a:t>
            </a:r>
            <a:r>
              <a:rPr lang="ru-RU" dirty="0"/>
              <a:t>не только можно, но и должно; не уважать оной есть </a:t>
            </a:r>
            <a:r>
              <a:rPr lang="ru-RU" dirty="0" smtClean="0"/>
              <a:t>постыдное</a:t>
            </a:r>
            <a:br>
              <a:rPr lang="ru-RU" dirty="0" smtClean="0"/>
            </a:br>
            <a:r>
              <a:rPr lang="ru-RU" dirty="0" smtClean="0"/>
              <a:t>малодушие.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6591869" y="4899545"/>
            <a:ext cx="641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/>
              <a:t>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32361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23520" y="5248275"/>
            <a:ext cx="5059680" cy="6397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С. А.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БАУЛИН</a:t>
            </a:r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ХРАМ ПОКРОВА НА НЕРЛИ»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6329681" y="5049838"/>
            <a:ext cx="5644135" cy="985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</a:rPr>
              <a:t>С. </a:t>
            </a:r>
            <a:r>
              <a:rPr lang="ru-RU" altLang="ru-RU" b="1" dirty="0">
                <a:latin typeface="Times New Roman" panose="02020603050405020304" pitchFamily="18" charset="0"/>
              </a:rPr>
              <a:t>В.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ГЕРАСИМОВ</a:t>
            </a:r>
          </a:p>
          <a:p>
            <a:pPr marL="0" indent="0" algn="ctr">
              <a:buNone/>
            </a:pPr>
            <a:r>
              <a:rPr lang="ru-RU" altLang="ru-RU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</a:rPr>
              <a:t>«ЦЕРКОВЬ ПОКРОВА НА НЕРЛИ»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568" y="923032"/>
            <a:ext cx="6143248" cy="316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78" y="923032"/>
            <a:ext cx="4455622" cy="331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82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96" y="262895"/>
            <a:ext cx="8590008" cy="5742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632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347</TotalTime>
  <Words>524</Words>
  <Application>Microsoft Office PowerPoint</Application>
  <PresentationFormat>Широкоэкранный</PresentationFormat>
  <Paragraphs>76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Использование инновационных технологий в преподавании  родного русского языка</vt:lpstr>
      <vt:lpstr>Презентация PowerPoint</vt:lpstr>
      <vt:lpstr>Презентация PowerPoint</vt:lpstr>
      <vt:lpstr>Язык и культура</vt:lpstr>
      <vt:lpstr>Презентация PowerPoint</vt:lpstr>
      <vt:lpstr>Язык и культура</vt:lpstr>
      <vt:lpstr>Гордиться славою своих  предков не только можно, но и должно; не уважать оной есть постыдное малодушие.</vt:lpstr>
      <vt:lpstr>Презентация PowerPoint</vt:lpstr>
      <vt:lpstr>Презентация PowerPoint</vt:lpstr>
      <vt:lpstr>словарная работа</vt:lpstr>
      <vt:lpstr>словарная работа</vt:lpstr>
      <vt:lpstr>ЛИНГВИСТИЧЕСКИЙ АНАЛИЗ ТЕКСТА</vt:lpstr>
      <vt:lpstr>СОСТАВЛЕНИЕ ПРИМЕРНОГО ПЛАНА ТЕКСТА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инновационных технологий в преподавании  родного русского языка</dc:title>
  <dc:creator>Владелец</dc:creator>
  <cp:lastModifiedBy>4</cp:lastModifiedBy>
  <cp:revision>24</cp:revision>
  <dcterms:created xsi:type="dcterms:W3CDTF">2022-10-10T12:44:45Z</dcterms:created>
  <dcterms:modified xsi:type="dcterms:W3CDTF">2022-10-11T08:51:19Z</dcterms:modified>
</cp:coreProperties>
</file>